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1" r:id="rId2"/>
    <p:sldId id="290" r:id="rId3"/>
    <p:sldId id="277" r:id="rId4"/>
    <p:sldId id="328" r:id="rId5"/>
    <p:sldId id="298" r:id="rId6"/>
    <p:sldId id="306" r:id="rId7"/>
    <p:sldId id="318" r:id="rId8"/>
    <p:sldId id="319" r:id="rId9"/>
    <p:sldId id="320" r:id="rId10"/>
    <p:sldId id="321" r:id="rId11"/>
    <p:sldId id="326" r:id="rId12"/>
    <p:sldId id="329" r:id="rId13"/>
    <p:sldId id="330" r:id="rId14"/>
    <p:sldId id="327" r:id="rId15"/>
    <p:sldId id="310" r:id="rId16"/>
    <p:sldId id="311" r:id="rId17"/>
    <p:sldId id="307" r:id="rId18"/>
    <p:sldId id="308" r:id="rId19"/>
    <p:sldId id="331" r:id="rId20"/>
    <p:sldId id="332" r:id="rId21"/>
    <p:sldId id="322" r:id="rId22"/>
    <p:sldId id="323" r:id="rId23"/>
    <p:sldId id="325" r:id="rId24"/>
    <p:sldId id="333" r:id="rId25"/>
    <p:sldId id="334" r:id="rId26"/>
    <p:sldId id="324" r:id="rId27"/>
    <p:sldId id="305" r:id="rId28"/>
    <p:sldId id="299" r:id="rId29"/>
    <p:sldId id="335" r:id="rId30"/>
    <p:sldId id="336" r:id="rId31"/>
    <p:sldId id="294" r:id="rId32"/>
    <p:sldId id="295" r:id="rId33"/>
    <p:sldId id="297" r:id="rId34"/>
    <p:sldId id="313" r:id="rId35"/>
    <p:sldId id="296" r:id="rId36"/>
    <p:sldId id="314" r:id="rId37"/>
    <p:sldId id="28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  <a:srgbClr val="DADADA"/>
    <a:srgbClr val="BD4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67497" autoAdjust="0"/>
  </p:normalViewPr>
  <p:slideViewPr>
    <p:cSldViewPr>
      <p:cViewPr varScale="1">
        <p:scale>
          <a:sx n="80" d="100"/>
          <a:sy n="80" d="100"/>
        </p:scale>
        <p:origin x="-1280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50801-CB4E-4059-8AF2-E1A0A7EC7FF4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7196C-E58C-46F1-9D7F-2346FA7A06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3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10 minutes to this</a:t>
            </a:r>
            <a:r>
              <a:rPr lang="en-US" baseline="0" dirty="0" smtClean="0"/>
              <a:t> topic.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10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details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27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55 minutes to this</a:t>
            </a:r>
            <a:r>
              <a:rPr lang="en-US" baseline="0" dirty="0" smtClean="0"/>
              <a:t> topic and the simple lab </a:t>
            </a:r>
            <a:r>
              <a:rPr lang="en-US" baseline="0" smtClean="0"/>
              <a:t>which follows.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we need this as a lab?  If</a:t>
            </a:r>
            <a:r>
              <a:rPr lang="en-US" baseline="0" dirty="0" smtClean="0"/>
              <a:t> you don’t have time to develop this lab, just remove this slide and the next two.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8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purpose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526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</a:t>
            </a:r>
            <a:r>
              <a:rPr lang="en-US" baseline="0" dirty="0" smtClean="0"/>
              <a:t> 2 hours to learn about it and do this lab.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27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purpose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80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</a:t>
            </a:r>
            <a:r>
              <a:rPr lang="en-US" baseline="0" dirty="0" smtClean="0"/>
              <a:t> 2 hours to learn about it and do this lab.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2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9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details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27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45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0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server-side</a:t>
            </a:r>
            <a:r>
              <a:rPr lang="en-US" baseline="0" dirty="0" smtClean="0"/>
              <a:t>, discuss </a:t>
            </a:r>
            <a:r>
              <a:rPr lang="en-US" baseline="0" dirty="0" err="1" smtClean="0"/>
              <a:t>Oauth</a:t>
            </a:r>
            <a:r>
              <a:rPr lang="en-US" baseline="0" dirty="0" smtClean="0"/>
              <a:t>, Spring MVC</a:t>
            </a:r>
          </a:p>
          <a:p>
            <a:endParaRPr lang="en-US" dirty="0" smtClean="0"/>
          </a:p>
          <a:p>
            <a:r>
              <a:rPr lang="en-US" dirty="0" smtClean="0"/>
              <a:t>For 2 phase,</a:t>
            </a:r>
            <a:r>
              <a:rPr lang="en-US" baseline="0" dirty="0" smtClean="0"/>
              <a:t> show vid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42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server-side</a:t>
            </a:r>
            <a:r>
              <a:rPr lang="en-US" baseline="0" dirty="0" smtClean="0"/>
              <a:t>, discuss </a:t>
            </a:r>
            <a:r>
              <a:rPr lang="en-US" baseline="0" dirty="0" err="1" smtClean="0"/>
              <a:t>Oauth</a:t>
            </a:r>
            <a:r>
              <a:rPr lang="en-US" baseline="0" dirty="0" smtClean="0"/>
              <a:t>, Spring MVC</a:t>
            </a:r>
          </a:p>
          <a:p>
            <a:endParaRPr lang="en-US" dirty="0" smtClean="0"/>
          </a:p>
          <a:p>
            <a:r>
              <a:rPr lang="en-US" dirty="0" smtClean="0"/>
              <a:t>For 2 phase,</a:t>
            </a:r>
            <a:r>
              <a:rPr lang="en-US" baseline="0" dirty="0" smtClean="0"/>
              <a:t> show vid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42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</a:t>
            </a:r>
            <a:r>
              <a:rPr lang="en-US" baseline="0" dirty="0" smtClean="0"/>
              <a:t> 2 hours to learn about it and do this lab.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27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45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having no notion of an</a:t>
            </a:r>
            <a:r>
              <a:rPr lang="en-US" baseline="0" dirty="0" smtClean="0"/>
              <a:t> abstract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999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Show </a:t>
            </a:r>
            <a:r>
              <a:rPr lang="en-US" dirty="0" err="1" smtClean="0"/>
              <a:t>BaseView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in DAS.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4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9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baseline="0" dirty="0" smtClean="0"/>
              <a:t> talk about Aura for the Mediator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82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55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2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Removing</a:t>
            </a:r>
            <a:r>
              <a:rPr lang="en-US" baseline="0" dirty="0" smtClean="0"/>
              <a:t> background in </a:t>
            </a:r>
            <a:r>
              <a:rPr lang="en-US" baseline="0" dirty="0" err="1" smtClean="0"/>
              <a:t>UIWebView</a:t>
            </a:r>
            <a:endParaRPr lang="en-US" baseline="0" dirty="0" smtClean="0"/>
          </a:p>
          <a:p>
            <a:r>
              <a:rPr lang="en-US" baseline="0" dirty="0" smtClean="0"/>
              <a:t>Remove </a:t>
            </a:r>
            <a:r>
              <a:rPr lang="en-US" baseline="0" dirty="0" err="1" smtClean="0"/>
              <a:t>scroller</a:t>
            </a:r>
            <a:endParaRPr lang="en-US" baseline="0" dirty="0" smtClean="0"/>
          </a:p>
          <a:p>
            <a:r>
              <a:rPr lang="en-US" baseline="0" dirty="0" smtClean="0"/>
              <a:t>Keep the DOM simple</a:t>
            </a:r>
          </a:p>
          <a:p>
            <a:r>
              <a:rPr lang="en-US" baseline="0" dirty="0" smtClean="0"/>
              <a:t>Repaint and Reflow</a:t>
            </a:r>
          </a:p>
          <a:p>
            <a:r>
              <a:rPr lang="en-US" baseline="0" dirty="0" smtClean="0"/>
              <a:t>Transitions?</a:t>
            </a:r>
          </a:p>
          <a:p>
            <a:r>
              <a:rPr lang="en-US" dirty="0" smtClean="0"/>
              <a:t>Animation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Show </a:t>
            </a:r>
            <a:r>
              <a:rPr lang="en-US" dirty="0" err="1" smtClean="0"/>
              <a:t>Sencha</a:t>
            </a:r>
            <a:r>
              <a:rPr lang="en-US" baseline="0" dirty="0" smtClean="0"/>
              <a:t> Canvas example?  </a:t>
            </a:r>
            <a:r>
              <a:rPr lang="en-US" baseline="0" smtClean="0"/>
              <a:t>Maybe show vid?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4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30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83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34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</a:t>
            </a:r>
            <a:r>
              <a:rPr lang="en-US" baseline="0" dirty="0" smtClean="0"/>
              <a:t> 2 hours to learn about it and do this lab.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27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venir Book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10794"/>
            <a:ext cx="762000" cy="10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8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9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37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2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7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1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3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1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2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rgbClr val="BD4D3B"/>
          </a:solidFill>
          <a:latin typeface="Avenir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•"/>
        <a:defRPr sz="3200" kern="1200">
          <a:solidFill>
            <a:schemeClr val="tx1"/>
          </a:solidFill>
          <a:latin typeface="Avenir Heavy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–"/>
        <a:defRPr sz="2800" b="0" kern="1200">
          <a:solidFill>
            <a:schemeClr val="tx1"/>
          </a:solidFill>
          <a:latin typeface="Avenir Heavy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•"/>
        <a:defRPr sz="24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–"/>
        <a:defRPr sz="20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»"/>
        <a:defRPr sz="20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Responsive enterprise mobile development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4</a:t>
            </a:r>
          </a:p>
        </p:txBody>
      </p:sp>
    </p:spTree>
    <p:extLst>
      <p:ext uri="{BB962C8B-B14F-4D97-AF65-F5344CB8AC3E}">
        <p14:creationId xmlns:p14="http://schemas.microsoft.com/office/powerpoint/2010/main" val="272852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Object Graph Framework for Objective-C</a:t>
            </a:r>
          </a:p>
          <a:p>
            <a:r>
              <a:rPr lang="en-US" dirty="0" smtClean="0"/>
              <a:t>Entity Designer</a:t>
            </a:r>
          </a:p>
          <a:p>
            <a:r>
              <a:rPr lang="en-US" dirty="0" smtClean="0"/>
              <a:t>Relationships</a:t>
            </a:r>
          </a:p>
          <a:p>
            <a:r>
              <a:rPr lang="en-US" dirty="0" smtClean="0"/>
              <a:t>Go Fetch!</a:t>
            </a:r>
            <a:r>
              <a:rPr lang="en-US" dirty="0"/>
              <a:t> </a:t>
            </a:r>
            <a:r>
              <a:rPr lang="en-US" dirty="0" smtClean="0"/>
              <a:t>- Predicates</a:t>
            </a:r>
          </a:p>
        </p:txBody>
      </p:sp>
    </p:spTree>
    <p:extLst>
      <p:ext uri="{BB962C8B-B14F-4D97-AF65-F5344CB8AC3E}">
        <p14:creationId xmlns:p14="http://schemas.microsoft.com/office/powerpoint/2010/main" val="387999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max Heavy-Duty Glassw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24" y="76200"/>
            <a:ext cx="4379976" cy="5513832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05200"/>
            <a:ext cx="7888288" cy="22637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Lab: </a:t>
            </a:r>
            <a:r>
              <a:rPr lang="en-US" dirty="0" err="1" smtClean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Javascript</a:t>
            </a:r>
            <a:r>
              <a:rPr lang="en-US" dirty="0" smtClean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 </a:t>
            </a:r>
            <a:br>
              <a:rPr lang="en-US" dirty="0" smtClean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</a:br>
            <a:r>
              <a:rPr lang="en-US" dirty="0" smtClean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to native bridging </a:t>
            </a:r>
            <a:br>
              <a:rPr lang="en-US" dirty="0" smtClean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</a:br>
            <a:r>
              <a:rPr lang="en-US" dirty="0" smtClean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with Http request intercepts </a:t>
            </a:r>
            <a:br>
              <a:rPr lang="en-US" dirty="0" smtClean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</a:br>
            <a:r>
              <a:rPr lang="en-US" dirty="0" smtClean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and core data</a:t>
            </a:r>
            <a:endParaRPr lang="en-US" dirty="0">
              <a:effectLst>
                <a:glow rad="76200">
                  <a:schemeClr val="bg1">
                    <a:alpha val="79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7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Bridging lab will focus on: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1866900" y="5943600"/>
            <a:ext cx="5410200" cy="762000"/>
          </a:xfrm>
          <a:prstGeom prst="cloud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2057400"/>
            <a:ext cx="1752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HTML5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5100" y="2057400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SASS / COMPASS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4600" y="2057400"/>
            <a:ext cx="228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LIVE EDIT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700" y="3581400"/>
            <a:ext cx="19431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JQUERY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8400" y="336000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BACKBONE / UNDERSCORE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" y="30480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REQUIREJS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7400" y="2819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JASMINE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3119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SINONJS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19800" y="3500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KARMA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5000" y="38055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PHANTOMJS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00300" y="5206424"/>
            <a:ext cx="2476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CORE DATA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600" y="48768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AFNETWORKING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4800" y="458218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UIWEBVIEW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8" name="Snip Diagonal Corner Rectangle 37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Snip Diagonal Corner Rectangle 28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78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</a:t>
            </a:r>
            <a:r>
              <a:rPr lang="en-US" dirty="0" smtClean="0"/>
              <a:t>we’ll be using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57400" y="4876800"/>
            <a:ext cx="4991100" cy="841248"/>
            <a:chOff x="2514600" y="4876800"/>
            <a:chExt cx="4991100" cy="841248"/>
          </a:xfrm>
        </p:grpSpPr>
        <p:sp>
          <p:nvSpPr>
            <p:cNvPr id="39" name="TextBox 38"/>
            <p:cNvSpPr txBox="1"/>
            <p:nvPr/>
          </p:nvSpPr>
          <p:spPr>
            <a:xfrm>
              <a:off x="3124200" y="4977824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AppCode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48" name="Picture 47" descr="appcode 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4876800"/>
              <a:ext cx="841248" cy="841248"/>
            </a:xfrm>
            <a:prstGeom prst="rect">
              <a:avLst/>
            </a:prstGeom>
            <a:effectLst>
              <a:glow rad="1016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3" name="Group 32"/>
          <p:cNvGrpSpPr/>
          <p:nvPr/>
        </p:nvGrpSpPr>
        <p:grpSpPr>
          <a:xfrm>
            <a:off x="628650" y="1447800"/>
            <a:ext cx="8058150" cy="1219200"/>
            <a:chOff x="628650" y="2971800"/>
            <a:chExt cx="8058150" cy="1219200"/>
          </a:xfrm>
        </p:grpSpPr>
        <p:sp>
          <p:nvSpPr>
            <p:cNvPr id="34" name="TextBox 33"/>
            <p:cNvSpPr txBox="1"/>
            <p:nvPr/>
          </p:nvSpPr>
          <p:spPr>
            <a:xfrm>
              <a:off x="1485900" y="3429000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WebStorm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35" name="Picture 34" descr="webstor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193387"/>
              <a:ext cx="838200" cy="717637"/>
            </a:xfrm>
            <a:prstGeom prst="rect">
              <a:avLst/>
            </a:prstGeom>
            <a:effectLst>
              <a:glow rad="114300">
                <a:schemeClr val="bg1">
                  <a:alpha val="75000"/>
                </a:schemeClr>
              </a:glow>
            </a:effectLst>
          </p:spPr>
        </p:pic>
        <p:grpSp>
          <p:nvGrpSpPr>
            <p:cNvPr id="36" name="Group 35"/>
            <p:cNvGrpSpPr/>
            <p:nvPr/>
          </p:nvGrpSpPr>
          <p:grpSpPr>
            <a:xfrm>
              <a:off x="5867400" y="2971800"/>
              <a:ext cx="2819400" cy="1219200"/>
              <a:chOff x="5867400" y="1447800"/>
              <a:chExt cx="2819400" cy="121920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867400" y="1447800"/>
                <a:ext cx="1943100" cy="685800"/>
                <a:chOff x="5867400" y="1371600"/>
                <a:chExt cx="1943100" cy="685800"/>
              </a:xfrm>
            </p:grpSpPr>
            <p:pic>
              <p:nvPicPr>
                <p:cNvPr id="50" name="Picture 49" descr="safari.png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00" y="13716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1" name="TextBox 50"/>
                <p:cNvSpPr txBox="1"/>
                <p:nvPr/>
              </p:nvSpPr>
              <p:spPr>
                <a:xfrm>
                  <a:off x="6400800" y="1396424"/>
                  <a:ext cx="14097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Safari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6400800" y="2053201"/>
                <a:ext cx="2286000" cy="613799"/>
                <a:chOff x="6400800" y="2057400"/>
                <a:chExt cx="2286000" cy="613799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400800" y="2057400"/>
                  <a:ext cx="609600" cy="613799"/>
                  <a:chOff x="9925394" y="2057400"/>
                  <a:chExt cx="1553539" cy="1562100"/>
                </a:xfrm>
              </p:grpSpPr>
              <p:sp>
                <p:nvSpPr>
                  <p:cNvPr id="46" name="Oval 45"/>
                  <p:cNvSpPr/>
                  <p:nvPr/>
                </p:nvSpPr>
                <p:spPr>
                  <a:xfrm>
                    <a:off x="10210800" y="2362200"/>
                    <a:ext cx="996696" cy="990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9" name="Picture 48" descr="Chrome.jpeg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000" b="97000" l="25667" r="74000">
                                <a14:foregroundMark x1="50167" y1="52333" x2="50167" y2="52333"/>
                                <a14:foregroundMark x1="52500" y1="38333" x2="52500" y2="38333"/>
                                <a14:foregroundMark x1="52500" y1="38333" x2="52500" y2="38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11" r="25263"/>
                  <a:stretch/>
                </p:blipFill>
                <p:spPr>
                  <a:xfrm>
                    <a:off x="9925394" y="2057400"/>
                    <a:ext cx="1553539" cy="15621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TextBox 44"/>
                <p:cNvSpPr txBox="1"/>
                <p:nvPr/>
              </p:nvSpPr>
              <p:spPr>
                <a:xfrm>
                  <a:off x="6972300" y="2057400"/>
                  <a:ext cx="17145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Chrome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</p:grpSp>
      </p:grpSp>
      <p:sp>
        <p:nvSpPr>
          <p:cNvPr id="17" name="Snip Diagonal Corner Rectangle 16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28650" y="2971800"/>
            <a:ext cx="8058150" cy="1219200"/>
            <a:chOff x="628650" y="2971800"/>
            <a:chExt cx="8058150" cy="1219200"/>
          </a:xfrm>
        </p:grpSpPr>
        <p:sp>
          <p:nvSpPr>
            <p:cNvPr id="21" name="TextBox 20"/>
            <p:cNvSpPr txBox="1"/>
            <p:nvPr/>
          </p:nvSpPr>
          <p:spPr>
            <a:xfrm>
              <a:off x="1485900" y="3429000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WebStorm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22" name="Picture 21" descr="webstor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193387"/>
              <a:ext cx="838200" cy="717637"/>
            </a:xfrm>
            <a:prstGeom prst="rect">
              <a:avLst/>
            </a:prstGeom>
            <a:effectLst>
              <a:glow rad="114300">
                <a:schemeClr val="bg1">
                  <a:alpha val="75000"/>
                </a:schemeClr>
              </a:glow>
            </a:effectLst>
          </p:spPr>
        </p:pic>
        <p:grpSp>
          <p:nvGrpSpPr>
            <p:cNvPr id="23" name="Group 22"/>
            <p:cNvGrpSpPr/>
            <p:nvPr/>
          </p:nvGrpSpPr>
          <p:grpSpPr>
            <a:xfrm>
              <a:off x="5867400" y="2971800"/>
              <a:ext cx="2819400" cy="1219200"/>
              <a:chOff x="5867400" y="1447800"/>
              <a:chExt cx="2819400" cy="121920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867400" y="1447800"/>
                <a:ext cx="1943100" cy="685800"/>
                <a:chOff x="5867400" y="1371600"/>
                <a:chExt cx="1943100" cy="685800"/>
              </a:xfrm>
            </p:grpSpPr>
            <p:pic>
              <p:nvPicPr>
                <p:cNvPr id="31" name="Picture 30" descr="safari.png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00" y="13716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32" name="TextBox 31"/>
                <p:cNvSpPr txBox="1"/>
                <p:nvPr/>
              </p:nvSpPr>
              <p:spPr>
                <a:xfrm>
                  <a:off x="6400800" y="1396424"/>
                  <a:ext cx="14097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Safari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400800" y="2053201"/>
                <a:ext cx="2286000" cy="613799"/>
                <a:chOff x="6400800" y="2057400"/>
                <a:chExt cx="2286000" cy="613799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400800" y="2057400"/>
                  <a:ext cx="609600" cy="613799"/>
                  <a:chOff x="9925394" y="2057400"/>
                  <a:chExt cx="1553539" cy="156210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10210800" y="2362200"/>
                    <a:ext cx="996696" cy="990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9" name="Picture 28" descr="Chrome.jpeg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000" b="97000" l="25667" r="74000">
                                <a14:foregroundMark x1="50167" y1="52333" x2="50167" y2="52333"/>
                                <a14:foregroundMark x1="52500" y1="38333" x2="52500" y2="38333"/>
                                <a14:foregroundMark x1="52500" y1="38333" x2="52500" y2="38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11" r="25263"/>
                  <a:stretch/>
                </p:blipFill>
                <p:spPr>
                  <a:xfrm>
                    <a:off x="9925394" y="2057400"/>
                    <a:ext cx="1553539" cy="15621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6972300" y="2057400"/>
                  <a:ext cx="17145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Chrome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</p:grpSp>
      </p:grpSp>
      <p:sp>
        <p:nvSpPr>
          <p:cNvPr id="41" name="Snip Diagonal Corner Rectangle 40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5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6162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Lab: </a:t>
            </a:r>
            <a:r>
              <a:rPr lang="en-US" dirty="0" err="1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Javascript</a:t>
            </a:r>
            <a:r>
              <a:rPr lang="en-US" dirty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 </a:t>
            </a:r>
            <a:br>
              <a:rPr lang="en-US" dirty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</a:br>
            <a:r>
              <a:rPr lang="en-US" dirty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to native bridging </a:t>
            </a:r>
            <a:br>
              <a:rPr lang="en-US" dirty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</a:br>
            <a:r>
              <a:rPr lang="en-US" dirty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with Http request intercepts </a:t>
            </a:r>
            <a:br>
              <a:rPr lang="en-US" dirty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</a:br>
            <a:r>
              <a:rPr lang="en-US" dirty="0">
                <a:effectLst>
                  <a:glow rad="76200">
                    <a:schemeClr val="bg1">
                      <a:alpha val="79000"/>
                    </a:schemeClr>
                  </a:glow>
                </a:effectLst>
              </a:rPr>
              <a:t>and core data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276600"/>
          </a:xfrm>
        </p:spPr>
        <p:txBody>
          <a:bodyPr/>
          <a:lstStyle/>
          <a:p>
            <a:r>
              <a:rPr lang="en-US" dirty="0" smtClean="0"/>
              <a:t>Let’s write an intercept for the </a:t>
            </a:r>
          </a:p>
          <a:p>
            <a:pPr marL="400050" lvl="1" indent="0">
              <a:buNone/>
            </a:pPr>
            <a:r>
              <a:rPr lang="en-US" dirty="0" smtClean="0"/>
              <a:t>/</a:t>
            </a:r>
            <a:r>
              <a:rPr lang="en-US" dirty="0" err="1" smtClean="0"/>
              <a:t>scavs</a:t>
            </a:r>
            <a:r>
              <a:rPr lang="en-US" dirty="0" smtClean="0"/>
              <a:t>/[</a:t>
            </a:r>
            <a:r>
              <a:rPr lang="en-US" dirty="0" err="1" smtClean="0"/>
              <a:t>scav</a:t>
            </a:r>
            <a:r>
              <a:rPr lang="en-US" dirty="0" smtClean="0"/>
              <a:t> name] GET endpoint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5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rrow_matrixchai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144000" cy="6148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Objective-C dependency injection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943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Objective-C dependency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Typhoon</a:t>
            </a:r>
          </a:p>
          <a:p>
            <a:r>
              <a:rPr lang="en-US" dirty="0" smtClean="0"/>
              <a:t>Objection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3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max Heavy-Duty Glassw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24" y="76200"/>
            <a:ext cx="4379976" cy="5513832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Objective-C dependency injection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Objective-C dependency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 smtClean="0"/>
              <a:t>can probably already tell what you are going to do in this lab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3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dI</a:t>
            </a:r>
            <a:r>
              <a:rPr lang="en-US" dirty="0" smtClean="0"/>
              <a:t> lab will focus on: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1866900" y="5943600"/>
            <a:ext cx="5410200" cy="762000"/>
          </a:xfrm>
          <a:prstGeom prst="cloud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2057400"/>
            <a:ext cx="1752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HTML5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5100" y="2057400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SASS / COMPASS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4600" y="2057400"/>
            <a:ext cx="228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LIVE EDIT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700" y="3581400"/>
            <a:ext cx="19431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JQUERY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8400" y="336000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BACKBONE / UNDERSCORE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" y="30480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REQUIREJS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7400" y="2819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JASMINE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3119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SINONJS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19800" y="3500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KARMA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5000" y="38055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PHANTOMJS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00300" y="5206424"/>
            <a:ext cx="2476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CORE DATA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34000" y="52679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TYPHOON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8" name="Snip Diagonal Corner Rectangle 37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Snip Diagonal Corner Rectangle 28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6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1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</a:t>
            </a:r>
            <a:r>
              <a:rPr lang="en-US" dirty="0" smtClean="0"/>
              <a:t>we’ll be using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57400" y="4876800"/>
            <a:ext cx="4991100" cy="841248"/>
            <a:chOff x="2514600" y="4876800"/>
            <a:chExt cx="4991100" cy="841248"/>
          </a:xfrm>
        </p:grpSpPr>
        <p:sp>
          <p:nvSpPr>
            <p:cNvPr id="39" name="TextBox 38"/>
            <p:cNvSpPr txBox="1"/>
            <p:nvPr/>
          </p:nvSpPr>
          <p:spPr>
            <a:xfrm>
              <a:off x="3124200" y="4977824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AppCode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48" name="Picture 47" descr="appcode 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4876800"/>
              <a:ext cx="841248" cy="841248"/>
            </a:xfrm>
            <a:prstGeom prst="rect">
              <a:avLst/>
            </a:prstGeom>
            <a:effectLst>
              <a:glow rad="1016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3" name="Group 32"/>
          <p:cNvGrpSpPr/>
          <p:nvPr/>
        </p:nvGrpSpPr>
        <p:grpSpPr>
          <a:xfrm>
            <a:off x="628650" y="1447800"/>
            <a:ext cx="8058150" cy="1219200"/>
            <a:chOff x="628650" y="2971800"/>
            <a:chExt cx="8058150" cy="1219200"/>
          </a:xfrm>
        </p:grpSpPr>
        <p:sp>
          <p:nvSpPr>
            <p:cNvPr id="34" name="TextBox 33"/>
            <p:cNvSpPr txBox="1"/>
            <p:nvPr/>
          </p:nvSpPr>
          <p:spPr>
            <a:xfrm>
              <a:off x="1485900" y="3429000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WebStorm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35" name="Picture 34" descr="webstor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193387"/>
              <a:ext cx="838200" cy="717637"/>
            </a:xfrm>
            <a:prstGeom prst="rect">
              <a:avLst/>
            </a:prstGeom>
            <a:effectLst>
              <a:glow rad="114300">
                <a:schemeClr val="bg1">
                  <a:alpha val="75000"/>
                </a:schemeClr>
              </a:glow>
            </a:effectLst>
          </p:spPr>
        </p:pic>
        <p:grpSp>
          <p:nvGrpSpPr>
            <p:cNvPr id="36" name="Group 35"/>
            <p:cNvGrpSpPr/>
            <p:nvPr/>
          </p:nvGrpSpPr>
          <p:grpSpPr>
            <a:xfrm>
              <a:off x="5867400" y="2971800"/>
              <a:ext cx="2819400" cy="1219200"/>
              <a:chOff x="5867400" y="1447800"/>
              <a:chExt cx="2819400" cy="121920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867400" y="1447800"/>
                <a:ext cx="1943100" cy="685800"/>
                <a:chOff x="5867400" y="1371600"/>
                <a:chExt cx="1943100" cy="685800"/>
              </a:xfrm>
            </p:grpSpPr>
            <p:pic>
              <p:nvPicPr>
                <p:cNvPr id="50" name="Picture 49" descr="safari.png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00" y="13716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1" name="TextBox 50"/>
                <p:cNvSpPr txBox="1"/>
                <p:nvPr/>
              </p:nvSpPr>
              <p:spPr>
                <a:xfrm>
                  <a:off x="6400800" y="1396424"/>
                  <a:ext cx="14097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Safari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6400800" y="2053201"/>
                <a:ext cx="2286000" cy="613799"/>
                <a:chOff x="6400800" y="2057400"/>
                <a:chExt cx="2286000" cy="613799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400800" y="2057400"/>
                  <a:ext cx="609600" cy="613799"/>
                  <a:chOff x="9925394" y="2057400"/>
                  <a:chExt cx="1553539" cy="1562100"/>
                </a:xfrm>
              </p:grpSpPr>
              <p:sp>
                <p:nvSpPr>
                  <p:cNvPr id="46" name="Oval 45"/>
                  <p:cNvSpPr/>
                  <p:nvPr/>
                </p:nvSpPr>
                <p:spPr>
                  <a:xfrm>
                    <a:off x="10210800" y="2362200"/>
                    <a:ext cx="996696" cy="990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9" name="Picture 48" descr="Chrome.jpeg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000" b="97000" l="25667" r="74000">
                                <a14:foregroundMark x1="50167" y1="52333" x2="50167" y2="52333"/>
                                <a14:foregroundMark x1="52500" y1="38333" x2="52500" y2="38333"/>
                                <a14:foregroundMark x1="52500" y1="38333" x2="52500" y2="38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11" r="25263"/>
                  <a:stretch/>
                </p:blipFill>
                <p:spPr>
                  <a:xfrm>
                    <a:off x="9925394" y="2057400"/>
                    <a:ext cx="1553539" cy="15621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TextBox 44"/>
                <p:cNvSpPr txBox="1"/>
                <p:nvPr/>
              </p:nvSpPr>
              <p:spPr>
                <a:xfrm>
                  <a:off x="6972300" y="2057400"/>
                  <a:ext cx="17145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Chrome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</p:grpSp>
      </p:grpSp>
      <p:sp>
        <p:nvSpPr>
          <p:cNvPr id="17" name="Snip Diagonal Corner Rectangle 16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28650" y="2971800"/>
            <a:ext cx="8058150" cy="1219200"/>
            <a:chOff x="628650" y="2971800"/>
            <a:chExt cx="8058150" cy="1219200"/>
          </a:xfrm>
        </p:grpSpPr>
        <p:sp>
          <p:nvSpPr>
            <p:cNvPr id="21" name="TextBox 20"/>
            <p:cNvSpPr txBox="1"/>
            <p:nvPr/>
          </p:nvSpPr>
          <p:spPr>
            <a:xfrm>
              <a:off x="1485900" y="3429000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WebStorm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22" name="Picture 21" descr="webstor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193387"/>
              <a:ext cx="838200" cy="717637"/>
            </a:xfrm>
            <a:prstGeom prst="rect">
              <a:avLst/>
            </a:prstGeom>
            <a:effectLst>
              <a:glow rad="114300">
                <a:schemeClr val="bg1">
                  <a:alpha val="75000"/>
                </a:schemeClr>
              </a:glow>
            </a:effectLst>
          </p:spPr>
        </p:pic>
        <p:grpSp>
          <p:nvGrpSpPr>
            <p:cNvPr id="23" name="Group 22"/>
            <p:cNvGrpSpPr/>
            <p:nvPr/>
          </p:nvGrpSpPr>
          <p:grpSpPr>
            <a:xfrm>
              <a:off x="5867400" y="2971800"/>
              <a:ext cx="2819400" cy="1219200"/>
              <a:chOff x="5867400" y="1447800"/>
              <a:chExt cx="2819400" cy="121920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867400" y="1447800"/>
                <a:ext cx="1943100" cy="685800"/>
                <a:chOff x="5867400" y="1371600"/>
                <a:chExt cx="1943100" cy="685800"/>
              </a:xfrm>
            </p:grpSpPr>
            <p:pic>
              <p:nvPicPr>
                <p:cNvPr id="31" name="Picture 30" descr="safari.png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00" y="13716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32" name="TextBox 31"/>
                <p:cNvSpPr txBox="1"/>
                <p:nvPr/>
              </p:nvSpPr>
              <p:spPr>
                <a:xfrm>
                  <a:off x="6400800" y="1396424"/>
                  <a:ext cx="14097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Safari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400800" y="2053201"/>
                <a:ext cx="2286000" cy="613799"/>
                <a:chOff x="6400800" y="2057400"/>
                <a:chExt cx="2286000" cy="613799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400800" y="2057400"/>
                  <a:ext cx="609600" cy="613799"/>
                  <a:chOff x="9925394" y="2057400"/>
                  <a:chExt cx="1553539" cy="156210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10210800" y="2362200"/>
                    <a:ext cx="996696" cy="990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9" name="Picture 28" descr="Chrome.jpeg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000" b="97000" l="25667" r="74000">
                                <a14:foregroundMark x1="50167" y1="52333" x2="50167" y2="52333"/>
                                <a14:foregroundMark x1="52500" y1="38333" x2="52500" y2="38333"/>
                                <a14:foregroundMark x1="52500" y1="38333" x2="52500" y2="38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11" r="25263"/>
                  <a:stretch/>
                </p:blipFill>
                <p:spPr>
                  <a:xfrm>
                    <a:off x="9925394" y="2057400"/>
                    <a:ext cx="1553539" cy="15621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6972300" y="2057400"/>
                  <a:ext cx="17145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Chrome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</p:grpSp>
      </p:grpSp>
      <p:sp>
        <p:nvSpPr>
          <p:cNvPr id="41" name="Snip Diagonal Corner Rectangle 40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6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 Objective-c</a:t>
            </a:r>
            <a:endParaRPr lang="en-US" dirty="0"/>
          </a:p>
        </p:txBody>
      </p:sp>
      <p:pic>
        <p:nvPicPr>
          <p:cNvPr id="3" name="Picture 2" descr="beastieboys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165100"/>
            <a:ext cx="635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6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XCTest</a:t>
            </a:r>
            <a:endParaRPr lang="en-US" dirty="0" smtClean="0"/>
          </a:p>
          <a:p>
            <a:r>
              <a:rPr lang="en-US" dirty="0" err="1" smtClean="0"/>
              <a:t>GHUnit</a:t>
            </a:r>
            <a:endParaRPr lang="en-US" dirty="0" smtClean="0"/>
          </a:p>
          <a:p>
            <a:r>
              <a:rPr lang="en-US" dirty="0" smtClean="0"/>
              <a:t>Mocking</a:t>
            </a:r>
          </a:p>
          <a:p>
            <a:pPr lvl="1"/>
            <a:r>
              <a:rPr lang="en-US" dirty="0" err="1" smtClean="0"/>
              <a:t>OCMock</a:t>
            </a:r>
            <a:endParaRPr lang="en-US" dirty="0" smtClean="0"/>
          </a:p>
          <a:p>
            <a:pPr lvl="1"/>
            <a:r>
              <a:rPr lang="en-US" dirty="0" err="1" smtClean="0"/>
              <a:t>OCMockito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2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max Heavy-Duty Glassw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24" y="76200"/>
            <a:ext cx="4379976" cy="5513832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unit testing</a:t>
            </a:r>
            <a:br>
              <a:rPr lang="en-US" dirty="0" smtClean="0"/>
            </a:br>
            <a:r>
              <a:rPr lang="en-US" dirty="0" err="1" smtClean="0"/>
              <a:t>xctest</a:t>
            </a:r>
            <a:r>
              <a:rPr lang="en-US" dirty="0" smtClean="0"/>
              <a:t> / </a:t>
            </a:r>
            <a:r>
              <a:rPr lang="en-US" dirty="0" err="1" smtClean="0"/>
              <a:t>ocmock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7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unit test lab will focus on: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1866900" y="5943600"/>
            <a:ext cx="5410200" cy="762000"/>
          </a:xfrm>
          <a:prstGeom prst="cloud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2057400"/>
            <a:ext cx="1752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HTML5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5100" y="2057400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SASS / COMPASS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4600" y="2057400"/>
            <a:ext cx="228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LIVE EDIT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700" y="3581400"/>
            <a:ext cx="19431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JQUERY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8400" y="336000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BACKBONE / UNDERSCORE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" y="30480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REQUIREJS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7400" y="2819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JASMINE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3119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SINONJS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19800" y="3500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KARMA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5000" y="38055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PHANTOMJS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00300" y="5206424"/>
            <a:ext cx="2476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CORE DATA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0000" y="49530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XCTEST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1200" y="47345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OBJ-C MOCKS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34000" y="52679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TYPHOON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8" name="Snip Diagonal Corner Rectangle 37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Snip Diagonal Corner Rectangle 28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6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</a:t>
            </a:r>
            <a:r>
              <a:rPr lang="en-US" dirty="0" smtClean="0"/>
              <a:t>we’ll be using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57400" y="4876800"/>
            <a:ext cx="4991100" cy="841248"/>
            <a:chOff x="2514600" y="4876800"/>
            <a:chExt cx="4991100" cy="841248"/>
          </a:xfrm>
        </p:grpSpPr>
        <p:sp>
          <p:nvSpPr>
            <p:cNvPr id="39" name="TextBox 38"/>
            <p:cNvSpPr txBox="1"/>
            <p:nvPr/>
          </p:nvSpPr>
          <p:spPr>
            <a:xfrm>
              <a:off x="3124200" y="4977824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AppCode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48" name="Picture 47" descr="appcode 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4876800"/>
              <a:ext cx="841248" cy="841248"/>
            </a:xfrm>
            <a:prstGeom prst="rect">
              <a:avLst/>
            </a:prstGeom>
            <a:effectLst>
              <a:glow rad="1016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33" name="Group 32"/>
          <p:cNvGrpSpPr/>
          <p:nvPr/>
        </p:nvGrpSpPr>
        <p:grpSpPr>
          <a:xfrm>
            <a:off x="628650" y="1447800"/>
            <a:ext cx="8058150" cy="1219200"/>
            <a:chOff x="628650" y="2971800"/>
            <a:chExt cx="8058150" cy="1219200"/>
          </a:xfrm>
        </p:grpSpPr>
        <p:sp>
          <p:nvSpPr>
            <p:cNvPr id="34" name="TextBox 33"/>
            <p:cNvSpPr txBox="1"/>
            <p:nvPr/>
          </p:nvSpPr>
          <p:spPr>
            <a:xfrm>
              <a:off x="1485900" y="3429000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WebStorm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35" name="Picture 34" descr="webstor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193387"/>
              <a:ext cx="838200" cy="717637"/>
            </a:xfrm>
            <a:prstGeom prst="rect">
              <a:avLst/>
            </a:prstGeom>
            <a:effectLst>
              <a:glow rad="114300">
                <a:schemeClr val="bg1">
                  <a:alpha val="75000"/>
                </a:schemeClr>
              </a:glow>
            </a:effectLst>
          </p:spPr>
        </p:pic>
        <p:grpSp>
          <p:nvGrpSpPr>
            <p:cNvPr id="36" name="Group 35"/>
            <p:cNvGrpSpPr/>
            <p:nvPr/>
          </p:nvGrpSpPr>
          <p:grpSpPr>
            <a:xfrm>
              <a:off x="5867400" y="2971800"/>
              <a:ext cx="2819400" cy="1219200"/>
              <a:chOff x="5867400" y="1447800"/>
              <a:chExt cx="2819400" cy="121920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867400" y="1447800"/>
                <a:ext cx="1943100" cy="685800"/>
                <a:chOff x="5867400" y="1371600"/>
                <a:chExt cx="1943100" cy="685800"/>
              </a:xfrm>
            </p:grpSpPr>
            <p:pic>
              <p:nvPicPr>
                <p:cNvPr id="50" name="Picture 49" descr="safari.png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00" y="13716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1" name="TextBox 50"/>
                <p:cNvSpPr txBox="1"/>
                <p:nvPr/>
              </p:nvSpPr>
              <p:spPr>
                <a:xfrm>
                  <a:off x="6400800" y="1396424"/>
                  <a:ext cx="14097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Safari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6400800" y="2053201"/>
                <a:ext cx="2286000" cy="613799"/>
                <a:chOff x="6400800" y="2057400"/>
                <a:chExt cx="2286000" cy="613799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400800" y="2057400"/>
                  <a:ext cx="609600" cy="613799"/>
                  <a:chOff x="9925394" y="2057400"/>
                  <a:chExt cx="1553539" cy="1562100"/>
                </a:xfrm>
              </p:grpSpPr>
              <p:sp>
                <p:nvSpPr>
                  <p:cNvPr id="46" name="Oval 45"/>
                  <p:cNvSpPr/>
                  <p:nvPr/>
                </p:nvSpPr>
                <p:spPr>
                  <a:xfrm>
                    <a:off x="10210800" y="2362200"/>
                    <a:ext cx="996696" cy="990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9" name="Picture 48" descr="Chrome.jpeg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000" b="97000" l="25667" r="74000">
                                <a14:foregroundMark x1="50167" y1="52333" x2="50167" y2="52333"/>
                                <a14:foregroundMark x1="52500" y1="38333" x2="52500" y2="38333"/>
                                <a14:foregroundMark x1="52500" y1="38333" x2="52500" y2="38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11" r="25263"/>
                  <a:stretch/>
                </p:blipFill>
                <p:spPr>
                  <a:xfrm>
                    <a:off x="9925394" y="2057400"/>
                    <a:ext cx="1553539" cy="15621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TextBox 44"/>
                <p:cNvSpPr txBox="1"/>
                <p:nvPr/>
              </p:nvSpPr>
              <p:spPr>
                <a:xfrm>
                  <a:off x="6972300" y="2057400"/>
                  <a:ext cx="17145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Chrome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</p:grpSp>
      </p:grpSp>
      <p:sp>
        <p:nvSpPr>
          <p:cNvPr id="17" name="Snip Diagonal Corner Rectangle 16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28650" y="2971800"/>
            <a:ext cx="8058150" cy="1219200"/>
            <a:chOff x="628650" y="2971800"/>
            <a:chExt cx="8058150" cy="1219200"/>
          </a:xfrm>
        </p:grpSpPr>
        <p:sp>
          <p:nvSpPr>
            <p:cNvPr id="21" name="TextBox 20"/>
            <p:cNvSpPr txBox="1"/>
            <p:nvPr/>
          </p:nvSpPr>
          <p:spPr>
            <a:xfrm>
              <a:off x="1485900" y="3429000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WebStorm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22" name="Picture 21" descr="webstor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193387"/>
              <a:ext cx="838200" cy="717637"/>
            </a:xfrm>
            <a:prstGeom prst="rect">
              <a:avLst/>
            </a:prstGeom>
            <a:effectLst>
              <a:glow rad="114300">
                <a:schemeClr val="bg1">
                  <a:alpha val="75000"/>
                </a:schemeClr>
              </a:glow>
            </a:effectLst>
          </p:spPr>
        </p:pic>
        <p:grpSp>
          <p:nvGrpSpPr>
            <p:cNvPr id="23" name="Group 22"/>
            <p:cNvGrpSpPr/>
            <p:nvPr/>
          </p:nvGrpSpPr>
          <p:grpSpPr>
            <a:xfrm>
              <a:off x="5867400" y="2971800"/>
              <a:ext cx="2819400" cy="1219200"/>
              <a:chOff x="5867400" y="1447800"/>
              <a:chExt cx="2819400" cy="121920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867400" y="1447800"/>
                <a:ext cx="1943100" cy="685800"/>
                <a:chOff x="5867400" y="1371600"/>
                <a:chExt cx="1943100" cy="685800"/>
              </a:xfrm>
            </p:grpSpPr>
            <p:pic>
              <p:nvPicPr>
                <p:cNvPr id="31" name="Picture 30" descr="safari.png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00" y="13716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32" name="TextBox 31"/>
                <p:cNvSpPr txBox="1"/>
                <p:nvPr/>
              </p:nvSpPr>
              <p:spPr>
                <a:xfrm>
                  <a:off x="6400800" y="1396424"/>
                  <a:ext cx="14097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Safari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400800" y="2053201"/>
                <a:ext cx="2286000" cy="613799"/>
                <a:chOff x="6400800" y="2057400"/>
                <a:chExt cx="2286000" cy="613799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400800" y="2057400"/>
                  <a:ext cx="609600" cy="613799"/>
                  <a:chOff x="9925394" y="2057400"/>
                  <a:chExt cx="1553539" cy="156210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10210800" y="2362200"/>
                    <a:ext cx="996696" cy="990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9" name="Picture 28" descr="Chrome.jpeg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000" b="97000" l="25667" r="74000">
                                <a14:foregroundMark x1="50167" y1="52333" x2="50167" y2="52333"/>
                                <a14:foregroundMark x1="52500" y1="38333" x2="52500" y2="38333"/>
                                <a14:foregroundMark x1="52500" y1="38333" x2="52500" y2="38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11" r="25263"/>
                  <a:stretch/>
                </p:blipFill>
                <p:spPr>
                  <a:xfrm>
                    <a:off x="9925394" y="2057400"/>
                    <a:ext cx="1553539" cy="15621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6972300" y="2057400"/>
                  <a:ext cx="17145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Chrome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</p:grpSp>
      </p:grpSp>
      <p:sp>
        <p:nvSpPr>
          <p:cNvPr id="41" name="Snip Diagonal Corner Rectangle 40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62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Lab: unit testing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 err="1" smtClean="0"/>
              <a:t>XCTest</a:t>
            </a:r>
            <a:r>
              <a:rPr lang="en-US" sz="3100" dirty="0" smtClean="0"/>
              <a:t> </a:t>
            </a:r>
            <a:r>
              <a:rPr lang="en-US" sz="3100" dirty="0" err="1" smtClean="0"/>
              <a:t>OCMock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write a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75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4" name="Picture 3" descr="BladeRunner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8" y="0"/>
            <a:ext cx="799253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53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Server-side</a:t>
            </a:r>
          </a:p>
          <a:p>
            <a:r>
              <a:rPr lang="en-US" dirty="0" smtClean="0"/>
              <a:t>Tokenization</a:t>
            </a:r>
          </a:p>
          <a:p>
            <a:r>
              <a:rPr lang="en-US" dirty="0" smtClean="0"/>
              <a:t>Local tokenization</a:t>
            </a:r>
          </a:p>
          <a:p>
            <a:r>
              <a:rPr lang="en-US" dirty="0" smtClean="0"/>
              <a:t>2 – phase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04021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933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</a:t>
            </a:r>
            <a:r>
              <a:rPr lang="en-US" dirty="0"/>
              <a:t>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smtClean="0"/>
              <a:t>Animation </a:t>
            </a:r>
            <a:r>
              <a:rPr lang="en-US" dirty="0"/>
              <a:t>and CSS S</a:t>
            </a:r>
            <a:r>
              <a:rPr lang="en-US" dirty="0" smtClean="0"/>
              <a:t>electors</a:t>
            </a:r>
          </a:p>
          <a:p>
            <a:r>
              <a:rPr lang="en-US" dirty="0" smtClean="0"/>
              <a:t>Knockout and AngularJS</a:t>
            </a:r>
          </a:p>
          <a:p>
            <a:r>
              <a:rPr lang="en-US" dirty="0" smtClean="0"/>
              <a:t>Styling </a:t>
            </a:r>
            <a:r>
              <a:rPr lang="en-US" dirty="0"/>
              <a:t>L</a:t>
            </a:r>
            <a:r>
              <a:rPr lang="en-US" dirty="0" smtClean="0"/>
              <a:t>ab: Getting from Wireframes to Views with SASS/Compass</a:t>
            </a:r>
          </a:p>
          <a:p>
            <a:r>
              <a:rPr lang="en-US" dirty="0" smtClean="0"/>
              <a:t>Ad Hoc OTA Deploys</a:t>
            </a:r>
          </a:p>
          <a:p>
            <a:r>
              <a:rPr lang="en-US" dirty="0" smtClean="0"/>
              <a:t>Unit Testing with </a:t>
            </a:r>
            <a:r>
              <a:rPr lang="en-US" dirty="0" err="1" smtClean="0"/>
              <a:t>Jasmin</a:t>
            </a:r>
            <a:r>
              <a:rPr lang="en-US" dirty="0" smtClean="0"/>
              <a:t>, </a:t>
            </a:r>
            <a:r>
              <a:rPr lang="en-US" dirty="0" err="1" smtClean="0"/>
              <a:t>SinonJS</a:t>
            </a:r>
            <a:r>
              <a:rPr lang="en-US" dirty="0" smtClean="0"/>
              <a:t>, Karma and </a:t>
            </a:r>
            <a:r>
              <a:rPr lang="en-US" dirty="0" err="1" smtClean="0"/>
              <a:t>PhantomJS</a:t>
            </a:r>
            <a:endParaRPr lang="en-US" dirty="0" smtClean="0"/>
          </a:p>
          <a:p>
            <a:r>
              <a:rPr lang="en-US" dirty="0" err="1" smtClean="0"/>
              <a:t>AngularJS</a:t>
            </a:r>
            <a:endParaRPr lang="en-US" dirty="0" smtClean="0"/>
          </a:p>
          <a:p>
            <a:r>
              <a:rPr lang="en-US" dirty="0" err="1" smtClean="0"/>
              <a:t>KnockoutJS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6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max Heavy-Duty Glassw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24" y="76200"/>
            <a:ext cx="4379976" cy="5513832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r>
              <a:rPr lang="en-US" dirty="0" smtClean="0"/>
              <a:t>: 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1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othergangoffo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304800"/>
            <a:ext cx="6350000" cy="595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.NET/Java </a:t>
            </a:r>
            <a:r>
              <a:rPr lang="en-US" dirty="0" smtClean="0">
                <a:effectLst>
                  <a:glow rad="38100">
                    <a:schemeClr val="bg1">
                      <a:alpha val="71000"/>
                    </a:schemeClr>
                  </a:glow>
                </a:effectLst>
              </a:rPr>
              <a:t>pattern m</a:t>
            </a:r>
            <a:r>
              <a:rPr lang="en-US" dirty="0" smtClean="0"/>
              <a:t>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0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.NET/Java pattern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here:</a:t>
            </a:r>
            <a:r>
              <a:rPr lang="en-US" dirty="0"/>
              <a:t> </a:t>
            </a:r>
            <a:r>
              <a:rPr lang="pt-BR" sz="2000" dirty="0" err="1"/>
              <a:t>http</a:t>
            </a:r>
            <a:r>
              <a:rPr lang="pt-BR" sz="2000" dirty="0"/>
              <a:t>://</a:t>
            </a:r>
            <a:r>
              <a:rPr lang="pt-BR" sz="2000" dirty="0" err="1"/>
              <a:t>www.apress.com</a:t>
            </a:r>
            <a:r>
              <a:rPr lang="pt-BR" sz="2000" dirty="0"/>
              <a:t>/9781430233305</a:t>
            </a:r>
            <a:endParaRPr lang="en-US" sz="2000" dirty="0" smtClean="0"/>
          </a:p>
        </p:txBody>
      </p:sp>
      <p:pic>
        <p:nvPicPr>
          <p:cNvPr id="4" name="Picture 3" descr="Screen Shot 2013-09-22 at 3.2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09800"/>
            <a:ext cx="351356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2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.NET/Java pattern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javascript</a:t>
            </a:r>
            <a:r>
              <a:rPr lang="en-US" dirty="0" smtClean="0"/>
              <a:t>, start </a:t>
            </a:r>
            <a:r>
              <a:rPr lang="en-US" dirty="0"/>
              <a:t>here: </a:t>
            </a:r>
            <a:endParaRPr lang="en-US" dirty="0" smtClean="0"/>
          </a:p>
          <a:p>
            <a:pPr marL="0" indent="0">
              <a:buNone/>
            </a:pPr>
            <a:r>
              <a:rPr lang="en-US" sz="2000" dirty="0" smtClean="0"/>
              <a:t>http</a:t>
            </a:r>
            <a:r>
              <a:rPr lang="en-US" sz="2000" dirty="0"/>
              <a:t>://</a:t>
            </a:r>
            <a:r>
              <a:rPr lang="en-US" sz="2000" dirty="0" err="1"/>
              <a:t>addyosmani.com</a:t>
            </a:r>
            <a:r>
              <a:rPr lang="en-US" sz="2000" dirty="0"/>
              <a:t>/blog/learning-</a:t>
            </a:r>
            <a:r>
              <a:rPr lang="en-US" sz="2000" dirty="0" err="1"/>
              <a:t>javascript</a:t>
            </a:r>
            <a:r>
              <a:rPr lang="en-US" sz="2000" dirty="0"/>
              <a:t>-design-patterns/</a:t>
            </a:r>
          </a:p>
          <a:p>
            <a:endParaRPr lang="en-US" dirty="0" smtClean="0"/>
          </a:p>
        </p:txBody>
      </p:sp>
      <p:pic>
        <p:nvPicPr>
          <p:cNvPr id="4" name="Picture 3" descr="learningjs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667000"/>
            <a:ext cx="625642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.NET/Java pattern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</a:p>
          <a:p>
            <a:r>
              <a:rPr lang="en-US" dirty="0" smtClean="0"/>
              <a:t>Singleton</a:t>
            </a:r>
          </a:p>
          <a:p>
            <a:r>
              <a:rPr lang="en-US" dirty="0" smtClean="0"/>
              <a:t>Proxy</a:t>
            </a:r>
          </a:p>
          <a:p>
            <a:r>
              <a:rPr lang="en-US" dirty="0" smtClean="0"/>
              <a:t>DDD</a:t>
            </a:r>
          </a:p>
          <a:p>
            <a:r>
              <a:rPr lang="en-US" dirty="0" smtClean="0"/>
              <a:t>Bridge</a:t>
            </a:r>
          </a:p>
          <a:p>
            <a:r>
              <a:rPr lang="en-US" dirty="0" smtClean="0"/>
              <a:t>Factory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51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664"/>
            <a:ext cx="9144000" cy="5514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glow rad="50800">
                    <a:schemeClr val="bg1">
                      <a:alpha val="54000"/>
                    </a:schemeClr>
                  </a:glow>
                </a:effectLst>
              </a:rPr>
              <a:t>JavaScript Inheritance Composition + more</a:t>
            </a:r>
            <a:endParaRPr lang="en-US" dirty="0">
              <a:effectLst>
                <a:glow rad="50800">
                  <a:schemeClr val="bg1">
                    <a:alpha val="54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63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JavaScript inheritance composition +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Inheritance in Backbone.  You’re soaking in it.</a:t>
            </a:r>
          </a:p>
          <a:p>
            <a:r>
              <a:rPr lang="en-US" dirty="0" smtClean="0"/>
              <a:t>Composition</a:t>
            </a:r>
          </a:p>
          <a:p>
            <a:r>
              <a:rPr lang="en-US" dirty="0" smtClean="0"/>
              <a:t>Mediator</a:t>
            </a:r>
            <a:endParaRPr lang="en-US" dirty="0"/>
          </a:p>
          <a:p>
            <a:r>
              <a:rPr lang="en-US" dirty="0" err="1" smtClean="0"/>
              <a:t>Mixin</a:t>
            </a:r>
            <a:endParaRPr lang="en-US" dirty="0" smtClean="0"/>
          </a:p>
          <a:p>
            <a:r>
              <a:rPr lang="en-US" dirty="0" smtClean="0"/>
              <a:t>Command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209800"/>
            <a:ext cx="4062748" cy="4305300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93295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That’s enough for today.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start again tomorrow at 8:30.</a:t>
            </a:r>
          </a:p>
        </p:txBody>
      </p:sp>
    </p:spTree>
    <p:extLst>
      <p:ext uri="{BB962C8B-B14F-4D97-AF65-F5344CB8AC3E}">
        <p14:creationId xmlns:p14="http://schemas.microsoft.com/office/powerpoint/2010/main" val="308657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dance card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/>
              <a:t>Achieving Delight with Hybrid</a:t>
            </a:r>
          </a:p>
          <a:p>
            <a:r>
              <a:rPr lang="en-US" sz="2200" dirty="0" err="1" smtClean="0"/>
              <a:t>AFNetworking</a:t>
            </a:r>
            <a:endParaRPr lang="en-US" sz="2200" dirty="0" smtClean="0"/>
          </a:p>
          <a:p>
            <a:r>
              <a:rPr lang="en-US" sz="2200" dirty="0" smtClean="0"/>
              <a:t>Core Data</a:t>
            </a:r>
          </a:p>
          <a:p>
            <a:r>
              <a:rPr lang="en-US" sz="2200" dirty="0" smtClean="0"/>
              <a:t>LAB: Build a HTTP Intercept Request Operation</a:t>
            </a:r>
          </a:p>
          <a:p>
            <a:r>
              <a:rPr lang="en-US" sz="2200" dirty="0" smtClean="0"/>
              <a:t>Objective-C Dependency Injection</a:t>
            </a:r>
          </a:p>
          <a:p>
            <a:r>
              <a:rPr lang="en-US" sz="2200" dirty="0" smtClean="0"/>
              <a:t>LAB: Objective-C Unit Testing</a:t>
            </a:r>
          </a:p>
          <a:p>
            <a:r>
              <a:rPr lang="en-US" sz="2200" dirty="0" smtClean="0"/>
              <a:t>Authentication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.NET / Java to Objective-C Pattern Mapping</a:t>
            </a:r>
          </a:p>
          <a:p>
            <a:r>
              <a:rPr lang="en-US" sz="2200" dirty="0" smtClean="0"/>
              <a:t>Inheritance and Composition in </a:t>
            </a:r>
            <a:r>
              <a:rPr lang="en-US" sz="2200" dirty="0" err="1" smtClean="0"/>
              <a:t>Javascript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86880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Achieving delight with hybrid</a:t>
            </a:r>
            <a:endParaRPr lang="en-US" dirty="0"/>
          </a:p>
        </p:txBody>
      </p:sp>
      <p:pic>
        <p:nvPicPr>
          <p:cNvPr id="4" name="Picture 3" descr="2001-Space-Odyssey-tablet-T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52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Achieving delight with hybrid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Cleaning up </a:t>
            </a:r>
            <a:r>
              <a:rPr lang="en-US" dirty="0" err="1" smtClean="0"/>
              <a:t>UIWebViews</a:t>
            </a:r>
            <a:r>
              <a:rPr lang="en-US" dirty="0" smtClean="0"/>
              <a:t> to make them look and feel like mobile</a:t>
            </a:r>
          </a:p>
          <a:p>
            <a:r>
              <a:rPr lang="en-US" dirty="0" smtClean="0"/>
              <a:t>Remove </a:t>
            </a:r>
            <a:r>
              <a:rPr lang="en-US" dirty="0" err="1" smtClean="0"/>
              <a:t>Scroller</a:t>
            </a:r>
            <a:endParaRPr lang="en-US" dirty="0" smtClean="0"/>
          </a:p>
          <a:p>
            <a:r>
              <a:rPr lang="en-US" dirty="0" smtClean="0"/>
              <a:t>K.D.S.S.! (keep the DOM stupid simple)</a:t>
            </a:r>
          </a:p>
          <a:p>
            <a:r>
              <a:rPr lang="en-US" dirty="0" smtClean="0"/>
              <a:t>Repaint and Reflow</a:t>
            </a:r>
          </a:p>
          <a:p>
            <a:r>
              <a:rPr lang="en-US" dirty="0" smtClean="0"/>
              <a:t>Transitions &amp; animation</a:t>
            </a:r>
          </a:p>
          <a:p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0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AFNetworking</a:t>
            </a:r>
            <a:endParaRPr lang="en-US" dirty="0"/>
          </a:p>
        </p:txBody>
      </p:sp>
      <p:pic>
        <p:nvPicPr>
          <p:cNvPr id="4" name="Picture 3" descr="jrqzn4q29vwy4mors75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28600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9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HTTP Client for Objective-C</a:t>
            </a:r>
          </a:p>
          <a:p>
            <a:r>
              <a:rPr lang="en-US" dirty="0" smtClean="0"/>
              <a:t>What do we need it for???</a:t>
            </a:r>
          </a:p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2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Data</a:t>
            </a:r>
            <a:endParaRPr lang="en-US" dirty="0"/>
          </a:p>
        </p:txBody>
      </p:sp>
      <p:pic>
        <p:nvPicPr>
          <p:cNvPr id="4" name="Picture 3" descr="apple_rainbow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"/>
            <a:ext cx="3810000" cy="4229100"/>
          </a:xfrm>
          <a:prstGeom prst="rect">
            <a:avLst/>
          </a:prstGeom>
        </p:spPr>
      </p:pic>
      <p:pic>
        <p:nvPicPr>
          <p:cNvPr id="5" name="Picture 4" descr="iOS5_DataCo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33400"/>
            <a:ext cx="3810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7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2013-Sep-Company-Meeting" id="{17D85683-ACE4-4567-BF06-34C8274ACA25}" vid="{793288C0-FF2A-4775-A3FF-1999173A23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SoftSource Powerpoint Template</Template>
  <TotalTime>1206</TotalTime>
  <Words>814</Words>
  <Application>Microsoft Macintosh PowerPoint</Application>
  <PresentationFormat>On-screen Show (4:3)</PresentationFormat>
  <Paragraphs>242</Paragraphs>
  <Slides>37</Slides>
  <Notes>30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Responsive enterprise mobile development</vt:lpstr>
      <vt:lpstr>recap</vt:lpstr>
      <vt:lpstr>REcap</vt:lpstr>
      <vt:lpstr>On the dance card for today</vt:lpstr>
      <vt:lpstr>Achieving delight with hybrid</vt:lpstr>
      <vt:lpstr>Achieving delight with hybrid</vt:lpstr>
      <vt:lpstr>AFNetworking</vt:lpstr>
      <vt:lpstr>AFNetworking</vt:lpstr>
      <vt:lpstr>Core Data</vt:lpstr>
      <vt:lpstr>Core Data</vt:lpstr>
      <vt:lpstr>Lab: Javascript  to native bridging  with Http request intercepts  and core data</vt:lpstr>
      <vt:lpstr>The Bridging lab will focus on:</vt:lpstr>
      <vt:lpstr>Tools we’ll be using</vt:lpstr>
      <vt:lpstr>Lab: Javascript  to native bridging  with Http request intercepts  and core data</vt:lpstr>
      <vt:lpstr>Objective-C dependency injection</vt:lpstr>
      <vt:lpstr>Objective-C dependency injection</vt:lpstr>
      <vt:lpstr>Lab: Objective-C dependency injection</vt:lpstr>
      <vt:lpstr>Lab: Objective-C dependency injection</vt:lpstr>
      <vt:lpstr>The dI lab will focus on:</vt:lpstr>
      <vt:lpstr>Tools we’ll be using</vt:lpstr>
      <vt:lpstr>unit testing Objective-c</vt:lpstr>
      <vt:lpstr>Ios unit testing</vt:lpstr>
      <vt:lpstr>Lab: unit testing xctest / ocmock</vt:lpstr>
      <vt:lpstr>The unit test lab will focus on:</vt:lpstr>
      <vt:lpstr>Tools we’ll be using</vt:lpstr>
      <vt:lpstr>Lab: unit testing XCTest OCMock</vt:lpstr>
      <vt:lpstr>Authentication</vt:lpstr>
      <vt:lpstr>Authentication</vt:lpstr>
      <vt:lpstr>Authentication</vt:lpstr>
      <vt:lpstr>Lab: Authentication</vt:lpstr>
      <vt:lpstr>.NET/Java pattern mapping</vt:lpstr>
      <vt:lpstr>.NET/Java pattern mapping</vt:lpstr>
      <vt:lpstr>.NET/Java pattern mapping</vt:lpstr>
      <vt:lpstr>.NET/Java pattern mapping</vt:lpstr>
      <vt:lpstr>JavaScript Inheritance Composition + more</vt:lpstr>
      <vt:lpstr>JavaScript inheritance composition + more</vt:lpstr>
      <vt:lpstr>That’s enough for today.  </vt:lpstr>
    </vt:vector>
  </TitlesOfParts>
  <Company>SoftSource Consulting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Freeman</dc:creator>
  <cp:lastModifiedBy>Dee Madden</cp:lastModifiedBy>
  <cp:revision>99</cp:revision>
  <dcterms:created xsi:type="dcterms:W3CDTF">2013-09-16T21:42:53Z</dcterms:created>
  <dcterms:modified xsi:type="dcterms:W3CDTF">2013-12-30T22:24:58Z</dcterms:modified>
</cp:coreProperties>
</file>